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2860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 b="1">
                <a:solidFill>
                  <a:srgbClr val="500000"/>
                </a:solidFill>
              </a:defRPr>
            </a:pPr>
            <a:r>
              <a:t>Promptable Pathology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36576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>
                <a:solidFill>
                  <a:srgbClr val="333333"/>
                </a:solidFill>
              </a:defRPr>
            </a:pPr>
            <a:r>
              <a:t>Visual Foundation Models for Medical Image Segmentation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62179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333333"/>
                </a:solidFill>
              </a:defRPr>
            </a:pPr>
            <a:r>
              <a:t>CSCE 689 • Fall 2025 • Texas A&amp;M University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37160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Why Finetuning Failed (-33%)</a:t>
            </a:r>
          </a:p>
        </p:txBody>
      </p:sp>
      <p:pic>
        <p:nvPicPr>
          <p:cNvPr id="4" name="Picture 3" descr="fig3_training_analy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822960"/>
            <a:ext cx="8778240" cy="35666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400800"/>
            <a:ext cx="85953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>
                <a:solidFill>
                  <a:srgbClr val="333333"/>
                </a:solidFill>
              </a:defRPr>
            </a:pPr>
            <a:r>
              <a:t>Small dataset (85 images) → overfitting → catastrophic forgetting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37160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Key Findings</a:t>
            </a:r>
          </a:p>
        </p:txBody>
      </p:sp>
      <p:sp>
        <p:nvSpPr>
          <p:cNvPr id="4" name="Oval 3"/>
          <p:cNvSpPr/>
          <p:nvPr/>
        </p:nvSpPr>
        <p:spPr>
          <a:xfrm>
            <a:off x="457200" y="1097280"/>
            <a:ext cx="548640" cy="548640"/>
          </a:xfrm>
          <a:prstGeom prst="ellipse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188720"/>
            <a:ext cx="54864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 b="1">
                <a:solidFill>
                  <a:srgbClr val="FFFFFF"/>
                </a:solidFill>
              </a:defRPr>
            </a:pPr>
            <a:r>
              <a:t>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88720" y="1097280"/>
            <a:ext cx="5029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333333"/>
                </a:solidFill>
              </a:defRPr>
            </a:pPr>
            <a:r>
              <a:t>Zero-shot &gt; Finetuning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0" y="1097280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2400" b="1">
                <a:solidFill>
                  <a:srgbClr val="228B22"/>
                </a:solidFill>
              </a:defRPr>
            </a:pPr>
            <a:r>
              <a:t>0.555 vs 0.372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88720" y="1554480"/>
            <a:ext cx="7315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>
                <a:solidFill>
                  <a:srgbClr val="333333"/>
                </a:solidFill>
              </a:defRPr>
            </a:pPr>
            <a:r>
              <a:t>33% performance drop with finetuning on small datasets</a:t>
            </a:r>
          </a:p>
        </p:txBody>
      </p:sp>
      <p:sp>
        <p:nvSpPr>
          <p:cNvPr id="9" name="Oval 8"/>
          <p:cNvSpPr/>
          <p:nvPr/>
        </p:nvSpPr>
        <p:spPr>
          <a:xfrm>
            <a:off x="457200" y="2377439"/>
            <a:ext cx="548640" cy="548640"/>
          </a:xfrm>
          <a:prstGeom prst="ellipse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57200" y="2468879"/>
            <a:ext cx="54864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 b="1">
                <a:solidFill>
                  <a:srgbClr val="FFFFFF"/>
                </a:solidFill>
              </a:defRPr>
            </a:pPr>
            <a: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88720" y="2377439"/>
            <a:ext cx="5029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333333"/>
                </a:solidFill>
              </a:defRPr>
            </a:pPr>
            <a:r>
              <a:t>Box prompts &gt; Point prompts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00800" y="2377439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2400" b="1">
                <a:solidFill>
                  <a:srgbClr val="228B22"/>
                </a:solidFill>
              </a:defRPr>
            </a:pPr>
            <a:r>
              <a:t>+64%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88720" y="2834639"/>
            <a:ext cx="7315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>
                <a:solidFill>
                  <a:srgbClr val="333333"/>
                </a:solidFill>
              </a:defRPr>
            </a:pPr>
            <a:r>
              <a:t>Spatial context critical for histopathology</a:t>
            </a:r>
          </a:p>
        </p:txBody>
      </p:sp>
      <p:sp>
        <p:nvSpPr>
          <p:cNvPr id="14" name="Oval 13"/>
          <p:cNvSpPr/>
          <p:nvPr/>
        </p:nvSpPr>
        <p:spPr>
          <a:xfrm>
            <a:off x="457200" y="3657599"/>
            <a:ext cx="548640" cy="548640"/>
          </a:xfrm>
          <a:prstGeom prst="ellipse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57200" y="3749039"/>
            <a:ext cx="54864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 b="1">
                <a:solidFill>
                  <a:srgbClr val="FFFFFF"/>
                </a:solidFill>
              </a:defRPr>
            </a:pPr>
            <a:r>
              <a:t>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88720" y="3657599"/>
            <a:ext cx="5029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333333"/>
                </a:solidFill>
              </a:defRPr>
            </a:pPr>
            <a:r>
              <a:t>LLM prompts &gt; Manual prompts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400800" y="3657599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2400" b="1">
                <a:solidFill>
                  <a:srgbClr val="228B22"/>
                </a:solidFill>
              </a:defRPr>
            </a:pPr>
            <a:r>
              <a:t>44.4%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88720" y="4114800"/>
            <a:ext cx="7315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>
                <a:solidFill>
                  <a:srgbClr val="333333"/>
                </a:solidFill>
              </a:defRPr>
            </a:pPr>
            <a:r>
              <a:t>Few-shot examples improve CLIP accuracy by 91%</a:t>
            </a:r>
          </a:p>
        </p:txBody>
      </p:sp>
      <p:sp>
        <p:nvSpPr>
          <p:cNvPr id="19" name="Oval 18"/>
          <p:cNvSpPr/>
          <p:nvPr/>
        </p:nvSpPr>
        <p:spPr>
          <a:xfrm>
            <a:off x="457200" y="4937759"/>
            <a:ext cx="548640" cy="548640"/>
          </a:xfrm>
          <a:prstGeom prst="ellipse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57200" y="5029199"/>
            <a:ext cx="54864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 b="1">
                <a:solidFill>
                  <a:srgbClr val="FFFFFF"/>
                </a:solidFill>
              </a:defRPr>
            </a:pPr>
            <a:r>
              <a:t>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88720" y="4937759"/>
            <a:ext cx="5029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333333"/>
                </a:solidFill>
              </a:defRPr>
            </a:pPr>
            <a:r>
              <a:t>Text-only &gt; Multimodal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00800" y="4937759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2400" b="1">
                <a:solidFill>
                  <a:srgbClr val="228B22"/>
                </a:solidFill>
              </a:defRPr>
            </a:pPr>
            <a:r>
              <a:t>44% vs 29%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88720" y="5394959"/>
            <a:ext cx="7315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>
                <a:solidFill>
                  <a:srgbClr val="333333"/>
                </a:solidFill>
              </a:defRPr>
            </a:pPr>
            <a:r>
              <a:t>Images trigger medical jargon CLIP doesn't understand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Conclusion &amp; Future Work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Best Configuration: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    SAM2 + Box + Negative Points (0.555 Dice)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    CLIP + LLM Few-shot Prompts (44.4% Accuracy)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Key Insight: Don't finetune on small medical datasets!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Future Work: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    → Larger datasets (PathVQA, TCGA-full)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    → Domain-specific VFMs (PathSAM, BiomedCLIP)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    → Interactive refinement loop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2860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 b="1">
                <a:solidFill>
                  <a:srgbClr val="500000"/>
                </a:solidFill>
              </a:defRPr>
            </a:pPr>
            <a:r>
              <a:t>Thank You!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36576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>
                <a:solidFill>
                  <a:srgbClr val="333333"/>
                </a:solidFill>
              </a:defRPr>
            </a:pPr>
            <a:r>
              <a:t>Questions?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62179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333333"/>
                </a:solidFill>
              </a:defRPr>
            </a:pPr>
            <a:r>
              <a:t>CSCE 689 • Fall 2025 • Texas A&amp;M University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Problem: Manual Annotation is Expensive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Pathologists spend 15-30 min per slide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Expert annotation costs $50-100 per image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High inter-observer variability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Limited labeled data for rare conditions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Solution: Visual Foundation Models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Pre-trained on billions of images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Zero-shot capability → no training needed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Promptable interface → flexible interaction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37160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Two-Stage Pipeline: SAM2 → CLIP</a:t>
            </a:r>
          </a:p>
        </p:txBody>
      </p:sp>
      <p:pic>
        <p:nvPicPr>
          <p:cNvPr id="4" name="Picture 3" descr="fig4_method_overvie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822960"/>
            <a:ext cx="8778240" cy="50498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400800"/>
            <a:ext cx="85953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>
                <a:solidFill>
                  <a:srgbClr val="333333"/>
                </a:solidFill>
              </a:defRPr>
            </a:pPr>
            <a:r>
              <a:t>Stage 1: SAM2 segments tissue regions | Stage 2: CLIP classifies each region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859536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Dataset: BCSS (Breast Cancer Semantic Segmentation)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8229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Source: TCGA (The Cancer Genome Atlas)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151 H&amp;E stained images @ 0.25 μm/pixel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5 tissue classes: Tumor, Stroma, Lymphocyte, Necrosis, Blood Vessel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Splits: 85 train / 21 val / 45 test</a:t>
            </a:r>
          </a:p>
          <a:p>
            <a:pPr>
              <a:spcAft>
                <a:spcPts val="1600"/>
              </a:spcAft>
              <a:defRPr sz="2200">
                <a:solidFill>
                  <a:srgbClr val="333333"/>
                </a:solidFill>
              </a:defRPr>
            </a:pPr>
            <a:r>
              <a:t>• Challenge: Class imbalance (lymphocytes rare, stroma dominant)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37160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Segmentation Results: SAM2 vs MedSAM</a:t>
            </a:r>
          </a:p>
        </p:txBody>
      </p:sp>
      <p:pic>
        <p:nvPicPr>
          <p:cNvPr id="4" name="Picture 3" descr="qualitative_method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822960"/>
            <a:ext cx="8778240" cy="6931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400800"/>
            <a:ext cx="85953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>
                <a:solidFill>
                  <a:srgbClr val="333333"/>
                </a:solidFill>
              </a:defRPr>
            </a:pPr>
            <a:r>
              <a:t>4 test images × 6 methods: Original → GT → SAM2 Centroid/Box/Box+Neg → MedSAM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37160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Impact of Prompt Strategy</a:t>
            </a:r>
          </a:p>
        </p:txBody>
      </p:sp>
      <p:pic>
        <p:nvPicPr>
          <p:cNvPr id="4" name="Picture 3" descr="qualitative_prompt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822960"/>
            <a:ext cx="8778240" cy="38407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400800"/>
            <a:ext cx="85953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>
                <a:solidFill>
                  <a:srgbClr val="333333"/>
                </a:solidFill>
              </a:defRPr>
            </a:pPr>
            <a:r>
              <a:t>Same image, different prompts → Box+Neg provides best boundary precision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37160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Segmentation: Prompt Ablation Results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097280"/>
          <a:ext cx="82296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/>
                <a:gridCol w="1645920"/>
                <a:gridCol w="1645920"/>
                <a:gridCol w="1645920"/>
                <a:gridCol w="1645920"/>
              </a:tblGrid>
              <a:tr h="457200">
                <a:tc>
                  <a:txBody>
                    <a:bodyPr/>
                    <a:lstStyle/>
                    <a:p>
                      <a:pPr>
                        <a:defRPr b="1" sz="1400">
                          <a:solidFill>
                            <a:srgbClr val="FFFFFF"/>
                          </a:solidFill>
                        </a:defRPr>
                      </a:pPr>
                      <a:r>
                        <a:t>Method</a:t>
                      </a:r>
                    </a:p>
                  </a:txBody>
                  <a:tcPr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400">
                          <a:solidFill>
                            <a:srgbClr val="FFFFFF"/>
                          </a:solidFill>
                        </a:defRPr>
                      </a:pPr>
                      <a:r>
                        <a:t>Prompt</a:t>
                      </a:r>
                    </a:p>
                  </a:txBody>
                  <a:tcPr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400">
                          <a:solidFill>
                            <a:srgbClr val="FFFFFF"/>
                          </a:solidFill>
                        </a:defRPr>
                      </a:pPr>
                      <a:r>
                        <a:t>Dice</a:t>
                      </a:r>
                    </a:p>
                  </a:txBody>
                  <a:tcPr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400">
                          <a:solidFill>
                            <a:srgbClr val="FFFFFF"/>
                          </a:solidFill>
                        </a:defRPr>
                      </a:pPr>
                      <a:r>
                        <a:t>IoU</a:t>
                      </a:r>
                    </a:p>
                  </a:txBody>
                  <a:tcPr>
                    <a:solidFill>
                      <a:srgbClr val="5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400">
                          <a:solidFill>
                            <a:srgbClr val="FFFFFF"/>
                          </a:solidFill>
                        </a:defRPr>
                      </a:pPr>
                      <a:r>
                        <a:t>Δ vs Baseline</a:t>
                      </a:r>
                    </a:p>
                  </a:txBody>
                  <a:tcPr>
                    <a:solidFill>
                      <a:srgbClr val="500000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SAM2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Centroid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0.338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0.236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baseline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SAM2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Multi-Point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0.418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0.287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+24%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SAM2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0.553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0.407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+64%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SAM2</a:t>
                      </a:r>
                    </a:p>
                  </a:txBody>
                  <a:tcPr>
                    <a:solidFill>
                      <a:srgbClr val="DCFF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Box + Neg Points</a:t>
                      </a:r>
                    </a:p>
                  </a:txBody>
                  <a:tcPr>
                    <a:solidFill>
                      <a:srgbClr val="DCFF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0.555</a:t>
                      </a:r>
                    </a:p>
                  </a:txBody>
                  <a:tcPr>
                    <a:solidFill>
                      <a:srgbClr val="DCFF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0.408</a:t>
                      </a:r>
                    </a:p>
                  </a:txBody>
                  <a:tcPr>
                    <a:solidFill>
                      <a:srgbClr val="DCFFD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+64% ✓</a:t>
                      </a:r>
                    </a:p>
                  </a:txBody>
                  <a:tcPr>
                    <a:solidFill>
                      <a:srgbClr val="DCFFDC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MedSAM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0.522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0.375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+54%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MedSAM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Box + TTA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0.536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0.389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333333"/>
                          </a:solidFill>
                        </a:defRPr>
                      </a:pPr>
                      <a:r>
                        <a:t>+59%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37160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Per-Class Segmentation Performance</a:t>
            </a:r>
          </a:p>
        </p:txBody>
      </p:sp>
      <p:pic>
        <p:nvPicPr>
          <p:cNvPr id="4" name="Picture 3" descr="qualitative_per_clas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822960"/>
            <a:ext cx="8778240" cy="99339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400800"/>
            <a:ext cx="85953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>
                <a:solidFill>
                  <a:srgbClr val="333333"/>
                </a:solidFill>
              </a:defRPr>
            </a:pPr>
            <a:r>
              <a:t>Necrosis (0.69) easiest → Blood Vessel (0.50) hardest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5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74320" y="137160"/>
            <a:ext cx="859536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FFFF"/>
                </a:solidFill>
              </a:defRPr>
            </a:pPr>
            <a:r>
              <a:t>CLIP Classification: Prompt Engineering</a:t>
            </a:r>
          </a:p>
        </p:txBody>
      </p:sp>
      <p:pic>
        <p:nvPicPr>
          <p:cNvPr id="4" name="Picture 3" descr="fig2_clip_analy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822960"/>
            <a:ext cx="8778240" cy="34998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400800"/>
            <a:ext cx="85953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>
                <a:solidFill>
                  <a:srgbClr val="333333"/>
                </a:solidFill>
              </a:defRPr>
            </a:pPr>
            <a:r>
              <a:t>LLM Few-shot prompts achieve 44.4% accuracy (+91% over baseline)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